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62" r:id="rId5"/>
    <p:sldId id="263" r:id="rId6"/>
    <p:sldId id="264" r:id="rId7"/>
    <p:sldId id="272" r:id="rId8"/>
    <p:sldId id="267" r:id="rId9"/>
    <p:sldId id="265" r:id="rId10"/>
    <p:sldId id="266" r:id="rId11"/>
    <p:sldId id="259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3913DD"/>
    <a:srgbClr val="2A12FF"/>
    <a:srgbClr val="F62010"/>
    <a:srgbClr val="D8F13F"/>
    <a:srgbClr val="CDE24E"/>
    <a:srgbClr val="42EB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24"/>
    </p:cViewPr>
  </p:sorterViewPr>
  <p:notesViewPr>
    <p:cSldViewPr snapToGrid="0">
      <p:cViewPr varScale="1">
        <p:scale>
          <a:sx n="57" d="100"/>
          <a:sy n="57" d="100"/>
        </p:scale>
        <p:origin x="2808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BF779-8DB8-4E14-9190-8BF3A8FC210D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B002B-349B-4AB2-9A62-6253452241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85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2AAC3-A96D-44D6-95A4-39BE0C487762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881EF-58CA-4B25-9C7E-EA2D8C8D6E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012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881EF-58CA-4B25-9C7E-EA2D8C8D6E0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3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6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04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323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303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718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177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52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95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17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98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227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845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43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68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12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D5AD-FAEC-4A5D-BF81-767E76CF8C53}" type="datetimeFigureOut">
              <a:rPr lang="en-US" smtClean="0"/>
              <a:t>4/26/2019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24B0F4-B88E-4F58-BEE4-868210810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08" y="0"/>
            <a:ext cx="8972798" cy="675763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47430" y="1616927"/>
            <a:ext cx="8920976" cy="3770263"/>
          </a:xfrm>
          <a:prstGeom prst="rect">
            <a:avLst/>
          </a:prstGeom>
          <a:noFill/>
        </p:spPr>
        <p:txBody>
          <a:bodyPr wrap="square" rtlCol="0">
            <a:prstTxWarp prst="textStop">
              <a:avLst/>
            </a:prstTxWarp>
            <a:spAutoFit/>
          </a:bodyPr>
          <a:lstStyle/>
          <a:p>
            <a:r>
              <a:rPr lang="bn-IN" sz="23900" b="1" dirty="0" smtClean="0">
                <a:ln w="6600">
                  <a:solidFill>
                    <a:schemeClr val="accent2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 </a:t>
            </a:r>
            <a:endParaRPr lang="en-US" sz="23900" b="1" dirty="0">
              <a:ln w="6600">
                <a:solidFill>
                  <a:schemeClr val="accent2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9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1090246" y="1044841"/>
            <a:ext cx="1312984" cy="1090246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 flipV="1">
            <a:off x="1724473" y="1068944"/>
            <a:ext cx="1312984" cy="1090246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13" name="Isosceles Triangle 12"/>
          <p:cNvSpPr/>
          <p:nvPr/>
        </p:nvSpPr>
        <p:spPr>
          <a:xfrm>
            <a:off x="6210327" y="1075155"/>
            <a:ext cx="1312984" cy="1090246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</a:t>
            </a:r>
            <a:endParaRPr lang="en-US" dirty="0"/>
          </a:p>
        </p:txBody>
      </p:sp>
      <p:sp>
        <p:nvSpPr>
          <p:cNvPr id="14" name="Isosceles Triangle 13"/>
          <p:cNvSpPr/>
          <p:nvPr/>
        </p:nvSpPr>
        <p:spPr>
          <a:xfrm>
            <a:off x="4923423" y="1092237"/>
            <a:ext cx="1312984" cy="1090246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</a:t>
            </a:r>
            <a:endParaRPr lang="en-US" dirty="0"/>
          </a:p>
        </p:txBody>
      </p:sp>
      <p:sp>
        <p:nvSpPr>
          <p:cNvPr id="15" name="Isosceles Triangle 14"/>
          <p:cNvSpPr/>
          <p:nvPr/>
        </p:nvSpPr>
        <p:spPr>
          <a:xfrm>
            <a:off x="3652349" y="1075155"/>
            <a:ext cx="1312984" cy="1090246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2356861" y="1065050"/>
            <a:ext cx="1312984" cy="1090246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/>
          <p:cNvSpPr/>
          <p:nvPr/>
        </p:nvSpPr>
        <p:spPr>
          <a:xfrm flipV="1">
            <a:off x="5548335" y="1091231"/>
            <a:ext cx="1312984" cy="1090246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19" name="Isosceles Triangle 18"/>
          <p:cNvSpPr/>
          <p:nvPr/>
        </p:nvSpPr>
        <p:spPr>
          <a:xfrm flipV="1">
            <a:off x="4252847" y="1082132"/>
            <a:ext cx="1312984" cy="1090246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20" name="Isosceles Triangle 19"/>
          <p:cNvSpPr/>
          <p:nvPr/>
        </p:nvSpPr>
        <p:spPr>
          <a:xfrm flipV="1">
            <a:off x="3025461" y="1088574"/>
            <a:ext cx="1312984" cy="1090246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22" name="Isosceles Triangle 21"/>
          <p:cNvSpPr/>
          <p:nvPr/>
        </p:nvSpPr>
        <p:spPr>
          <a:xfrm flipV="1">
            <a:off x="6880903" y="1091231"/>
            <a:ext cx="1312984" cy="1090246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4"/>
                <a:tile tx="0" ty="0" sx="100000" sy="100000" flip="none" algn="tl"/>
              </a:blip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60615" y="1164256"/>
            <a:ext cx="708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endParaRPr lang="en-US" sz="7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88565" y="1365646"/>
            <a:ext cx="893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63113" y="1075155"/>
            <a:ext cx="978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১১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40769" y="1487909"/>
            <a:ext cx="8166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১৪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01193" y="1054489"/>
            <a:ext cx="917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১৭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48919" y="1453030"/>
            <a:ext cx="661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২১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60538" y="1027567"/>
            <a:ext cx="1100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454071" y="1412539"/>
            <a:ext cx="987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২৭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60359" y="1098842"/>
            <a:ext cx="9174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৩০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598090" y="1149738"/>
            <a:ext cx="2265528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6000" dirty="0" smtClean="0"/>
              <a:t>৩ক-১ </a:t>
            </a:r>
            <a:endParaRPr lang="en-US" sz="6000" dirty="0"/>
          </a:p>
        </p:txBody>
      </p:sp>
      <p:sp>
        <p:nvSpPr>
          <p:cNvPr id="36" name="Chevron 35"/>
          <p:cNvSpPr/>
          <p:nvPr/>
        </p:nvSpPr>
        <p:spPr>
          <a:xfrm>
            <a:off x="464024" y="2838737"/>
            <a:ext cx="2124541" cy="1337480"/>
          </a:xfrm>
          <a:prstGeom prst="chevron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Chevron 39"/>
          <p:cNvSpPr/>
          <p:nvPr/>
        </p:nvSpPr>
        <p:spPr>
          <a:xfrm>
            <a:off x="1892882" y="2831717"/>
            <a:ext cx="2124541" cy="1337480"/>
          </a:xfrm>
          <a:prstGeom prst="chevron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hevron 40"/>
          <p:cNvSpPr/>
          <p:nvPr/>
        </p:nvSpPr>
        <p:spPr>
          <a:xfrm>
            <a:off x="6263878" y="2861638"/>
            <a:ext cx="2124541" cy="1337480"/>
          </a:xfrm>
          <a:prstGeom prst="chevron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Chevron 41"/>
          <p:cNvSpPr/>
          <p:nvPr/>
        </p:nvSpPr>
        <p:spPr>
          <a:xfrm>
            <a:off x="3363951" y="2838737"/>
            <a:ext cx="2124541" cy="1337480"/>
          </a:xfrm>
          <a:prstGeom prst="chevron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Chevron 42"/>
          <p:cNvSpPr/>
          <p:nvPr/>
        </p:nvSpPr>
        <p:spPr>
          <a:xfrm>
            <a:off x="4835450" y="2835262"/>
            <a:ext cx="2124541" cy="1337480"/>
          </a:xfrm>
          <a:prstGeom prst="chevron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60769" y="2889050"/>
            <a:ext cx="14424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8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08271" y="2925322"/>
            <a:ext cx="1558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8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049735" y="2992626"/>
            <a:ext cx="1047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97237" y="2992626"/>
            <a:ext cx="10497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১৩ 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69953" y="3125376"/>
            <a:ext cx="12390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১৬ </a:t>
            </a:r>
            <a:endParaRPr lang="en-US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693624" y="2797165"/>
            <a:ext cx="2169994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৩ক+১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6" name="Hexagon 55"/>
          <p:cNvSpPr/>
          <p:nvPr/>
        </p:nvSpPr>
        <p:spPr>
          <a:xfrm>
            <a:off x="-23321" y="4342171"/>
            <a:ext cx="2356553" cy="2292824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Hexagon 57"/>
          <p:cNvSpPr/>
          <p:nvPr/>
        </p:nvSpPr>
        <p:spPr>
          <a:xfrm>
            <a:off x="2359677" y="4331035"/>
            <a:ext cx="2356553" cy="2292824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58"/>
          <p:cNvSpPr/>
          <p:nvPr/>
        </p:nvSpPr>
        <p:spPr>
          <a:xfrm>
            <a:off x="4713400" y="4342171"/>
            <a:ext cx="2356553" cy="2292824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Hexagon 59"/>
          <p:cNvSpPr/>
          <p:nvPr/>
        </p:nvSpPr>
        <p:spPr>
          <a:xfrm>
            <a:off x="7069953" y="4327894"/>
            <a:ext cx="2356553" cy="2292824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289899" y="4335346"/>
            <a:ext cx="17301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endParaRPr lang="en-US" sz="13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83729" y="4323086"/>
            <a:ext cx="17970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3800" dirty="0" smtClean="0">
                <a:solidFill>
                  <a:schemeClr val="tx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 </a:t>
            </a:r>
            <a:endParaRPr lang="en-US" sz="13800" dirty="0">
              <a:solidFill>
                <a:schemeClr val="tx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279948" y="4750654"/>
            <a:ext cx="145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১৩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33671" y="4629258"/>
            <a:ext cx="1414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১৭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5" name="Flowchart: Alternate Process 64"/>
          <p:cNvSpPr/>
          <p:nvPr/>
        </p:nvSpPr>
        <p:spPr>
          <a:xfrm>
            <a:off x="9647174" y="4261021"/>
            <a:ext cx="2432887" cy="2290316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৪ক+১</a:t>
            </a:r>
            <a:endParaRPr lang="en-US" sz="88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31665" y="968156"/>
            <a:ext cx="875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2" grpId="0" animBg="1"/>
      <p:bldP spid="24" grpId="0"/>
      <p:bldP spid="26" grpId="0"/>
      <p:bldP spid="27" grpId="0"/>
      <p:bldP spid="28" grpId="0"/>
      <p:bldP spid="29" grpId="0"/>
      <p:bldP spid="30" grpId="0"/>
      <p:bldP spid="31" grpId="0"/>
      <p:bldP spid="31" grpId="1"/>
      <p:bldP spid="33" grpId="0"/>
      <p:bldP spid="33" grpId="1"/>
      <p:bldP spid="34" grpId="0"/>
      <p:bldP spid="35" grpId="0" animBg="1"/>
      <p:bldP spid="36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  <p:bldP spid="49" grpId="0" animBg="1"/>
      <p:bldP spid="56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-297839" y="1352561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46835" y="3278792"/>
            <a:ext cx="1302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টি,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14326" y="3090361"/>
            <a:ext cx="2384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২টি</a:t>
            </a:r>
            <a:r>
              <a:rPr lang="bn-IN" sz="4800" dirty="0" smtClean="0"/>
              <a:t>,</a:t>
            </a:r>
            <a:endParaRPr lang="en-US" sz="4800" dirty="0"/>
          </a:p>
        </p:txBody>
      </p:sp>
      <p:sp>
        <p:nvSpPr>
          <p:cNvPr id="30" name="TextBox 29"/>
          <p:cNvSpPr txBox="1"/>
          <p:nvPr/>
        </p:nvSpPr>
        <p:spPr>
          <a:xfrm>
            <a:off x="3224080" y="3121167"/>
            <a:ext cx="47026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টি,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1211" y="3353089"/>
            <a:ext cx="47046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 টি,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02731" y="6088559"/>
            <a:ext cx="6289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টি,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1300" y="0"/>
            <a:ext cx="11404600" cy="11079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Isosceles Triangle 45"/>
          <p:cNvSpPr/>
          <p:nvPr/>
        </p:nvSpPr>
        <p:spPr>
          <a:xfrm>
            <a:off x="6781916" y="1478670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48" name="Isosceles Triangle 47"/>
          <p:cNvSpPr/>
          <p:nvPr/>
        </p:nvSpPr>
        <p:spPr>
          <a:xfrm>
            <a:off x="1992770" y="1348841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49" name="Isosceles Triangle 48"/>
          <p:cNvSpPr/>
          <p:nvPr/>
        </p:nvSpPr>
        <p:spPr>
          <a:xfrm>
            <a:off x="4477427" y="1407002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2" name="Isosceles Triangle 51"/>
          <p:cNvSpPr/>
          <p:nvPr/>
        </p:nvSpPr>
        <p:spPr>
          <a:xfrm flipV="1">
            <a:off x="9760162" y="1460205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3" name="Isosceles Triangle 52"/>
          <p:cNvSpPr/>
          <p:nvPr/>
        </p:nvSpPr>
        <p:spPr>
          <a:xfrm flipV="1">
            <a:off x="7819649" y="1460205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4" name="Isosceles Triangle 53"/>
          <p:cNvSpPr/>
          <p:nvPr/>
        </p:nvSpPr>
        <p:spPr>
          <a:xfrm flipV="1">
            <a:off x="1007259" y="1341070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5" name="Isosceles Triangle 54"/>
          <p:cNvSpPr/>
          <p:nvPr/>
        </p:nvSpPr>
        <p:spPr>
          <a:xfrm flipV="1">
            <a:off x="3501869" y="1410553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6" name="Isosceles Triangle 55"/>
          <p:cNvSpPr/>
          <p:nvPr/>
        </p:nvSpPr>
        <p:spPr>
          <a:xfrm flipV="1">
            <a:off x="5450101" y="1399152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7" name="Isosceles Triangle 56"/>
          <p:cNvSpPr/>
          <p:nvPr/>
        </p:nvSpPr>
        <p:spPr>
          <a:xfrm>
            <a:off x="8797725" y="1448950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8" name="Isosceles Triangle 57"/>
          <p:cNvSpPr/>
          <p:nvPr/>
        </p:nvSpPr>
        <p:spPr>
          <a:xfrm>
            <a:off x="6182057" y="4379532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59" name="Isosceles Triangle 58"/>
          <p:cNvSpPr/>
          <p:nvPr/>
        </p:nvSpPr>
        <p:spPr>
          <a:xfrm flipV="1">
            <a:off x="9040359" y="4397937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60" name="Isosceles Triangle 59"/>
          <p:cNvSpPr/>
          <p:nvPr/>
        </p:nvSpPr>
        <p:spPr>
          <a:xfrm flipV="1">
            <a:off x="7099846" y="4397937"/>
            <a:ext cx="1945916" cy="1600514"/>
          </a:xfrm>
          <a:prstGeom prst="triangle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61" name="Isosceles Triangle 60"/>
          <p:cNvSpPr/>
          <p:nvPr/>
        </p:nvSpPr>
        <p:spPr>
          <a:xfrm>
            <a:off x="8077922" y="4386682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62" name="Isosceles Triangle 61"/>
          <p:cNvSpPr/>
          <p:nvPr/>
        </p:nvSpPr>
        <p:spPr>
          <a:xfrm>
            <a:off x="10058249" y="4409192"/>
            <a:ext cx="1935679" cy="1600514"/>
          </a:xfrm>
          <a:prstGeom prst="triangle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00" y="4202122"/>
            <a:ext cx="5702300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পরবর্তী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ত্রিভুজ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কিয়টি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কাঠির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7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/>
      <p:bldP spid="29" grpId="0"/>
      <p:bldP spid="30" grpId="0"/>
      <p:bldP spid="31" grpId="0"/>
      <p:bldP spid="32" grpId="0"/>
      <p:bldP spid="2" grpId="0" animBg="1"/>
      <p:bldP spid="46" grpId="0" animBg="1"/>
      <p:bldP spid="48" grpId="0" animBg="1"/>
      <p:bldP spid="49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039091" y="706582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39091" y="207125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46218" y="706582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978727" y="713509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78727" y="207125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20490" y="720436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606636" y="713509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606636" y="207125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213763" y="713509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629399" y="706582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629399" y="2064327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8236526" y="706582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222672" y="713509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222672" y="207125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829799" y="713509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829799" y="713509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829799" y="207125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1436926" y="713509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52944" y="2318726"/>
            <a:ext cx="1260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endParaRPr lang="en-US" sz="7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47998" y="2110906"/>
            <a:ext cx="1323110" cy="1337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968834" y="2103980"/>
            <a:ext cx="12538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1032163" y="3642164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032163" y="5006836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639290" y="3642164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625437" y="3631774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625437" y="4996446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232564" y="3631774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204857" y="3642164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204857" y="5006836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11984" y="3642164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832768" y="3669542"/>
            <a:ext cx="13854" cy="1357745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832768" y="5034214"/>
            <a:ext cx="160712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439895" y="3669542"/>
            <a:ext cx="0" cy="2701636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1087583" y="4982592"/>
            <a:ext cx="1136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১৩ 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111839" y="5201425"/>
            <a:ext cx="3269672" cy="14465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৩ক+১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91057" y="3597761"/>
            <a:ext cx="4003964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বীজগণিতীয় রাশি কত হবে 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60218" y="360218"/>
            <a:ext cx="11693237" cy="63730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2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  <p:bldP spid="56" grpId="0"/>
      <p:bldP spid="57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1298" y="1055077"/>
            <a:ext cx="11929403" cy="703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জ্যামিতিক চিত্রগূলো কাঠি দিয়ে তৈরি করা হয়েছে । 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3917" y="2017922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25555" y="2120150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04829" y="2094120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09893" y="2068090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31881" y="2112372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480022" y="2112372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8163" y="2078224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14921" y="2102273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07090" y="2102273"/>
            <a:ext cx="1120726" cy="167405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3399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1298" y="3951439"/>
            <a:ext cx="11208438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প্যাটার্নের 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চিত্রের কাটির সংখ্যা কত ?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110" y="4957546"/>
            <a:ext cx="1146048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তালিকার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পরবর্তী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কাঠির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298" y="5799788"/>
            <a:ext cx="11460480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তালিকার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কাঠির সংখ্যা কয়টি হবে?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060701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00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0680" y="188431"/>
            <a:ext cx="10364978" cy="110799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blipFill>
                  <a:blip r:embed="rId3"/>
                  <a:tile tx="0" ty="0" sx="100000" sy="100000" flip="none" algn="tl"/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6600" dirty="0">
              <a:blipFill>
                <a:blip r:embed="rId3"/>
                <a:tile tx="0" ty="0" sx="100000" sy="100000" flip="none" algn="tl"/>
              </a:blip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479" y="2647339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9479" y="1479158"/>
            <a:ext cx="11530299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জ্যামিতিক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চিত্রগূলোর প্রর্তেকটি কাটির সংখ্যা সমান ।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72949" y="2636144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42194" y="2636143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22770" y="2641788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87218" y="2636142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395639" y="2647339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22716" y="2653172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299263" y="2647339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640881" y="2647339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418547" y="2647339"/>
            <a:ext cx="869245" cy="801511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9479" y="3800475"/>
            <a:ext cx="10950509" cy="212365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 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প্যাটার্নটির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কাঠির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 ।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প্যাটার্নটির পরবর্তী কাঠির সংখ্যা কয়টি হবে ?</a:t>
            </a:r>
          </a:p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।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প্যাটার্নটির 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সংখ্যা গূলো দ্বারা বীজগণিতীয় রাশি নির্ণয় কর 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53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571" y="101221"/>
            <a:ext cx="7114478" cy="66564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75570" y="557560"/>
            <a:ext cx="7014117" cy="315471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sz="19900" b="1" dirty="0" smtClean="0">
                <a:ln w="6600">
                  <a:solidFill>
                    <a:schemeClr val="accent2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 </a:t>
            </a:r>
            <a:endParaRPr lang="en-US" sz="19900" b="1" dirty="0">
              <a:ln w="6600">
                <a:solidFill>
                  <a:schemeClr val="accent2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42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149" y="180624"/>
            <a:ext cx="5994400" cy="56323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bn-IN" sz="8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পরিচতি </a:t>
            </a:r>
          </a:p>
          <a:p>
            <a:pPr algn="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সাইফুল ইসলাম সাইফ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 (গণিত)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সারমারা নাছির উদ্দিন উচ্চ বিদ্যালয়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বকশীগঞ্জ 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জামালপুর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 ০১৭২২-৭০৩৭২৭  </a:t>
            </a:r>
          </a:p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adrres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Saifulislamssaif1987@gmail.com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0860" y="180624"/>
            <a:ext cx="5843096" cy="56323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7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7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অষ্টম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অনুশীলনীঃ ০১  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বস্তুঃ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২২/০৪/২০১৯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ইং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3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84" y="120638"/>
            <a:ext cx="6847012" cy="50496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511" y="5260622"/>
            <a:ext cx="11695289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উপরোক্ত ছবিতে তোমরা কি দেখতে পাচ্ছ ? 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892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2" y="42190"/>
            <a:ext cx="5642905" cy="301277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79" y="3995067"/>
            <a:ext cx="5515148" cy="2910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949" y="71102"/>
            <a:ext cx="6183305" cy="29725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949" y="3963968"/>
            <a:ext cx="6289451" cy="2947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779" y="3094779"/>
            <a:ext cx="1169528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সাজানো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4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14261"/>
            <a:ext cx="3382185" cy="3576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36" y="2168258"/>
            <a:ext cx="3090249" cy="46017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3382" y="122638"/>
            <a:ext cx="11327374" cy="18620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115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জ্যামিতিক</a:t>
            </a:r>
            <a:r>
              <a:rPr lang="en-US" sz="115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</a:t>
            </a:r>
            <a:r>
              <a:rPr lang="en-US" sz="115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15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3" y="3114261"/>
            <a:ext cx="3723082" cy="357676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344985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177" y="191911"/>
            <a:ext cx="11415545" cy="621708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8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</a:p>
          <a:p>
            <a:r>
              <a:rPr lang="bn-IN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---</a:t>
            </a:r>
          </a:p>
          <a:p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জ্যামিতিক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ও ব্যাখ্যা  করতে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 ।</a:t>
            </a:r>
            <a:endParaRPr lang="bn-IN" sz="4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জ্যামিতিকট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 লিখতে ও বর্ণনা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 ।</a:t>
            </a:r>
            <a:endParaRPr lang="bn-IN" sz="4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রেখা 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দ্বারা জ্যামিতিক 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 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 করতে ও বর্ণনা করতে </a:t>
            </a:r>
            <a:r>
              <a:rPr lang="bn-IN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পারবে।</a:t>
            </a:r>
            <a:endParaRPr lang="bn-IN" sz="4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প্যাটার্ন কে বীজগণিতীয়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রাশিমালায় প্রকাশ করতে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  ।</a:t>
            </a:r>
            <a:endParaRPr lang="bn-IN" sz="4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সংখ্যা  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প্যাটার্নের পরবর্তী সংখ্যা নির্ণয় করতে পারবে । </a:t>
            </a:r>
          </a:p>
          <a:p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81562" y="2247401"/>
            <a:ext cx="1061157" cy="637823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95669" y="2995487"/>
            <a:ext cx="1047050" cy="590400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663220" y="3696150"/>
            <a:ext cx="1030111" cy="545951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81562" y="4304369"/>
            <a:ext cx="1061157" cy="55315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4939" y="4982455"/>
            <a:ext cx="987780" cy="598312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6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1844" y="230871"/>
            <a:ext cx="1126273" cy="97015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04366" y="238718"/>
            <a:ext cx="1126273" cy="970156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26888" y="230871"/>
            <a:ext cx="1126273" cy="970156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996371" y="238718"/>
            <a:ext cx="1126273" cy="970156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265854" y="230871"/>
            <a:ext cx="1126273" cy="970156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146" y="501805"/>
            <a:ext cx="72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335324"/>
            <a:ext cx="11871470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উপরোক্ত  তালিকার   সংখ্যাগূলোর বীজগণিতীয় রাশি নির্ণয় কর  ।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607754" y="230871"/>
            <a:ext cx="1126273" cy="9701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354766" y="265808"/>
            <a:ext cx="1126273" cy="9701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105762" y="265808"/>
            <a:ext cx="1126273" cy="9701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856758" y="265808"/>
            <a:ext cx="1126273" cy="97015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146" y="1896349"/>
            <a:ext cx="11996854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তালিকার পথগূলোঃ ৩ ,            ৫,             ৭ ,            ৯,              ১১ , ------------------  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পতিবার পার্থক্যঃ            ২               ২              ২              ২     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 পথ = ৩ 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= ২*১+১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দ্বিতীয় পথ= ৫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= ২*২+১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তৃতীয় পথ= ৭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= ২*৩+১ 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-------------------------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--------------------------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---------------------------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সুতরাং, ‘ক” তম পথ= ২*ক+১ 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বীজগণিতীয় রাশিঃ ২*ক+১ 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5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4775" y="914400"/>
            <a:ext cx="1066800" cy="977900"/>
          </a:xfrm>
          <a:prstGeom prst="rect">
            <a:avLst/>
          </a:prstGeom>
          <a:solidFill>
            <a:srgbClr val="7030A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374775" y="1905000"/>
            <a:ext cx="1066800" cy="977900"/>
          </a:xfrm>
          <a:prstGeom prst="rect">
            <a:avLst/>
          </a:prstGeom>
          <a:solidFill>
            <a:srgbClr val="0070C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374775" y="38735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374775" y="2870200"/>
            <a:ext cx="1066800" cy="977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747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374775" y="48514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441575" y="914400"/>
            <a:ext cx="1066800" cy="977900"/>
          </a:xfrm>
          <a:prstGeom prst="rect">
            <a:avLst/>
          </a:prstGeom>
          <a:solidFill>
            <a:srgbClr val="0070C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441575" y="1905000"/>
            <a:ext cx="1066800" cy="977900"/>
          </a:xfrm>
          <a:prstGeom prst="rect">
            <a:avLst/>
          </a:prstGeom>
          <a:solidFill>
            <a:srgbClr val="0070C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441575" y="38735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441575" y="2870200"/>
            <a:ext cx="1066800" cy="977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4415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441575" y="48514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3508375" y="914400"/>
            <a:ext cx="1066800" cy="977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508375" y="1905000"/>
            <a:ext cx="1066800" cy="977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508375" y="38735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508375" y="2870200"/>
            <a:ext cx="1066800" cy="9779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5083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508375" y="48514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4575175" y="9144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575175" y="19050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575175" y="38735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575175" y="2870200"/>
            <a:ext cx="1066800" cy="977900"/>
          </a:xfrm>
          <a:prstGeom prst="rect">
            <a:avLst/>
          </a:prstGeom>
          <a:solidFill>
            <a:srgbClr val="00B05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5751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575175" y="48514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5616575" y="9271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5641975" y="19050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641975" y="38735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5641975" y="28702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6419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641975" y="4851400"/>
            <a:ext cx="1066800" cy="977900"/>
          </a:xfrm>
          <a:prstGeom prst="rect">
            <a:avLst/>
          </a:prstGeom>
          <a:solidFill>
            <a:srgbClr val="FFFF00"/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708775" y="9144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708775" y="19050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708775" y="38735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6708775" y="28702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708775" y="58166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708775" y="4851400"/>
            <a:ext cx="1066800" cy="977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516857" y="-34498"/>
            <a:ext cx="1171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27262" y="0"/>
            <a:ext cx="1387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436937" y="92333"/>
            <a:ext cx="1165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141788" y="57835"/>
            <a:ext cx="157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499100" y="105033"/>
            <a:ext cx="12096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565900" y="57835"/>
            <a:ext cx="1399383" cy="1234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১১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4" name="Right Arrow 103"/>
          <p:cNvSpPr/>
          <p:nvPr/>
        </p:nvSpPr>
        <p:spPr>
          <a:xfrm>
            <a:off x="7485415" y="250557"/>
            <a:ext cx="1714500" cy="78122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9221791" y="19735"/>
            <a:ext cx="2895600" cy="14465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২ক-১  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499872" y="2958574"/>
            <a:ext cx="3255167" cy="378565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পূর্ণ বর্গ দ্বারা জ্যামিতিক প্যাটার্ন তৈরি করা হয়েছে ।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62913" y="2006137"/>
            <a:ext cx="4129087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বীজগণিতীয় রাশি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Up Arrow 4"/>
          <p:cNvSpPr/>
          <p:nvPr/>
        </p:nvSpPr>
        <p:spPr>
          <a:xfrm>
            <a:off x="9486250" y="1416050"/>
            <a:ext cx="1183341" cy="539852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9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/>
      <p:bldP spid="99" grpId="0"/>
      <p:bldP spid="100" grpId="0"/>
      <p:bldP spid="101" grpId="0"/>
      <p:bldP spid="102" grpId="0"/>
      <p:bldP spid="103" grpId="0"/>
      <p:bldP spid="104" grpId="0" animBg="1"/>
      <p:bldP spid="105" grpId="0" animBg="1"/>
      <p:bldP spid="106" grpId="0" animBg="1"/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sosceles Triangle 13"/>
          <p:cNvSpPr/>
          <p:nvPr/>
        </p:nvSpPr>
        <p:spPr>
          <a:xfrm>
            <a:off x="3411275" y="457932"/>
            <a:ext cx="2368061" cy="2069122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Isosceles Triangle 19"/>
          <p:cNvSpPr/>
          <p:nvPr/>
        </p:nvSpPr>
        <p:spPr>
          <a:xfrm flipV="1">
            <a:off x="5324584" y="489516"/>
            <a:ext cx="2368061" cy="2051538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Isosceles Triangle 20"/>
          <p:cNvSpPr/>
          <p:nvPr/>
        </p:nvSpPr>
        <p:spPr>
          <a:xfrm flipV="1">
            <a:off x="7689584" y="480724"/>
            <a:ext cx="2368061" cy="2051538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Isosceles Triangle 23"/>
          <p:cNvSpPr/>
          <p:nvPr/>
        </p:nvSpPr>
        <p:spPr>
          <a:xfrm>
            <a:off x="106381" y="379215"/>
            <a:ext cx="2368061" cy="206912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Isosceles Triangle 21"/>
          <p:cNvSpPr/>
          <p:nvPr/>
        </p:nvSpPr>
        <p:spPr>
          <a:xfrm flipV="1">
            <a:off x="2208639" y="475516"/>
            <a:ext cx="2368061" cy="2051538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Isosceles Triangle 24"/>
          <p:cNvSpPr/>
          <p:nvPr/>
        </p:nvSpPr>
        <p:spPr>
          <a:xfrm>
            <a:off x="6505554" y="471932"/>
            <a:ext cx="2368061" cy="2069122"/>
          </a:xfrm>
          <a:prstGeom prst="triangl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167044" y="2775949"/>
            <a:ext cx="2368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62746" y="2636821"/>
            <a:ext cx="26165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bn-IN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62265" y="2648869"/>
            <a:ext cx="3207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৭টি</a:t>
            </a:r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-------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4669" y="3581203"/>
            <a:ext cx="997073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পরবর্তী  জ্যামিতিক  প্যাটার্ন টি কী হবে এবং কাটির সংখ্যা কয়টি হবে?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669" y="4521208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81943" y="4545738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61200" y="4545738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450341" y="4555146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53381" y="4555146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230062" y="4566746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505554" y="4577673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418804" y="4575339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285149" y="4566746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177688" y="4576773"/>
            <a:ext cx="887056" cy="849411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4951" y="5444193"/>
            <a:ext cx="1009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৪টি,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7085" y="5370619"/>
            <a:ext cx="1502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৭টি,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44984" y="5404557"/>
            <a:ext cx="2089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১০টি,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8897" y="5505749"/>
            <a:ext cx="12344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১৩টি,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6275190"/>
            <a:ext cx="9918700" cy="683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614" y="6178325"/>
            <a:ext cx="90805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পরবর্তী চিত্রের জন্য কয়টি কাটি লাগবে এবং চিত্রটি কিরূপ হবে ?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8600" y="3542906"/>
            <a:ext cx="163830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৯টি 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39300" y="5880100"/>
            <a:ext cx="2235200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১৬টি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57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24" grpId="0" animBg="1"/>
      <p:bldP spid="22" grpId="0" animBg="1"/>
      <p:bldP spid="25" grpId="0" animBg="1"/>
      <p:bldP spid="28" grpId="0"/>
      <p:bldP spid="29" grpId="0"/>
      <p:bldP spid="30" grpId="0"/>
      <p:bldP spid="31" grpId="0" animBg="1"/>
      <p:bldP spid="3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" grpId="0"/>
      <p:bldP spid="5" grpId="0"/>
      <p:bldP spid="6" grpId="0"/>
      <p:bldP spid="7" grpId="0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858</TotalTime>
  <Words>402</Words>
  <Application>Microsoft Office PowerPoint</Application>
  <PresentationFormat>Widescreen</PresentationFormat>
  <Paragraphs>118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NikoshBAN</vt:lpstr>
      <vt:lpstr>Times New Roman</vt:lpstr>
      <vt:lpstr>Trebuchet MS</vt:lpstr>
      <vt:lpstr>Vrinda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 COMPUTER</dc:creator>
  <cp:lastModifiedBy>JS COMPUTER</cp:lastModifiedBy>
  <cp:revision>161</cp:revision>
  <dcterms:created xsi:type="dcterms:W3CDTF">2019-04-22T03:52:26Z</dcterms:created>
  <dcterms:modified xsi:type="dcterms:W3CDTF">2019-04-26T04:28:42Z</dcterms:modified>
</cp:coreProperties>
</file>